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badi" panose="020B0604020104020204" pitchFamily="34" charset="0"/>
      <p:regular r:id="rId10"/>
      <p:bold r:id="rId11"/>
      <p:italic r:id="rId12"/>
      <p:boldItalic r:id="rId13"/>
    </p:embeddedFont>
    <p:embeddedFont>
      <p:font typeface="League Spartan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7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A73B78-0DF9-4D57-BB9A-ADB7B65EC6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AC5E7F-3EF0-42EE-B232-6E1BD94F7F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Dataset: Spending Habits (Kaggle)</a:t>
          </a:r>
        </a:p>
      </dgm:t>
    </dgm:pt>
    <dgm:pt modelId="{9F37CB69-3EF6-45D3-A64A-EC5ECC4CE320}" type="parTrans" cxnId="{CD209C5E-255B-4D6D-BB70-102A38BD832A}">
      <dgm:prSet/>
      <dgm:spPr/>
      <dgm:t>
        <a:bodyPr/>
        <a:lstStyle/>
        <a:p>
          <a:endParaRPr lang="en-US"/>
        </a:p>
      </dgm:t>
    </dgm:pt>
    <dgm:pt modelId="{005295EC-6798-41A7-A534-B4196121789A}" type="sibTrans" cxnId="{CD209C5E-255B-4D6D-BB70-102A38BD832A}">
      <dgm:prSet/>
      <dgm:spPr/>
      <dgm:t>
        <a:bodyPr/>
        <a:lstStyle/>
        <a:p>
          <a:endParaRPr lang="en-US"/>
        </a:p>
      </dgm:t>
    </dgm:pt>
    <dgm:pt modelId="{906F7608-D495-43C7-996A-42119280E4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Features: Category, Payment Method, Amount, Date</a:t>
          </a:r>
        </a:p>
      </dgm:t>
    </dgm:pt>
    <dgm:pt modelId="{59632B62-8F28-4006-BEF0-C7FE8FAD62DA}" type="parTrans" cxnId="{FD134DBF-2F0D-43C7-86DB-CE700FEA4B3F}">
      <dgm:prSet/>
      <dgm:spPr/>
      <dgm:t>
        <a:bodyPr/>
        <a:lstStyle/>
        <a:p>
          <a:endParaRPr lang="en-US"/>
        </a:p>
      </dgm:t>
    </dgm:pt>
    <dgm:pt modelId="{3953C0FA-4413-48A6-A66D-EF28D369E3C5}" type="sibTrans" cxnId="{FD134DBF-2F0D-43C7-86DB-CE700FEA4B3F}">
      <dgm:prSet/>
      <dgm:spPr/>
      <dgm:t>
        <a:bodyPr/>
        <a:lstStyle/>
        <a:p>
          <a:endParaRPr lang="en-US"/>
        </a:p>
      </dgm:t>
    </dgm:pt>
    <dgm:pt modelId="{8E768B2B-4E98-4787-A1F2-59921F6395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Extracted Month &amp; Year for seasonal pattern analysis</a:t>
          </a:r>
        </a:p>
      </dgm:t>
    </dgm:pt>
    <dgm:pt modelId="{0CED5853-D40B-4546-9EDE-74CAF9AD9D2C}" type="parTrans" cxnId="{1A441C30-D9DE-4BE9-9D14-FFCB279D62A1}">
      <dgm:prSet/>
      <dgm:spPr/>
      <dgm:t>
        <a:bodyPr/>
        <a:lstStyle/>
        <a:p>
          <a:endParaRPr lang="en-US"/>
        </a:p>
      </dgm:t>
    </dgm:pt>
    <dgm:pt modelId="{7375630F-C517-4F28-AB0D-F83D23584D24}" type="sibTrans" cxnId="{1A441C30-D9DE-4BE9-9D14-FFCB279D62A1}">
      <dgm:prSet/>
      <dgm:spPr/>
      <dgm:t>
        <a:bodyPr/>
        <a:lstStyle/>
        <a:p>
          <a:endParaRPr lang="en-US"/>
        </a:p>
      </dgm:t>
    </dgm:pt>
    <dgm:pt modelId="{889079D8-556C-4E0C-91C3-B0506E3E94FA}" type="pres">
      <dgm:prSet presAssocID="{37A73B78-0DF9-4D57-BB9A-ADB7B65EC69F}" presName="root" presStyleCnt="0">
        <dgm:presLayoutVars>
          <dgm:dir/>
          <dgm:resizeHandles val="exact"/>
        </dgm:presLayoutVars>
      </dgm:prSet>
      <dgm:spPr/>
    </dgm:pt>
    <dgm:pt modelId="{46B02944-A772-404E-8A6A-A61B677A9852}" type="pres">
      <dgm:prSet presAssocID="{01AC5E7F-3EF0-42EE-B232-6E1BD94F7FEA}" presName="compNode" presStyleCnt="0"/>
      <dgm:spPr/>
    </dgm:pt>
    <dgm:pt modelId="{C6683098-1445-480D-BEA6-F1184D01E8CA}" type="pres">
      <dgm:prSet presAssocID="{01AC5E7F-3EF0-42EE-B232-6E1BD94F7FEA}" presName="bgRect" presStyleLbl="bgShp" presStyleIdx="0" presStyleCnt="3"/>
      <dgm:spPr/>
    </dgm:pt>
    <dgm:pt modelId="{D05465F1-D1AA-4D1F-928E-1A67F23E2AEF}" type="pres">
      <dgm:prSet presAssocID="{01AC5E7F-3EF0-42EE-B232-6E1BD94F7F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3E46096-77FE-4F96-BBCE-0DA6D6229BB9}" type="pres">
      <dgm:prSet presAssocID="{01AC5E7F-3EF0-42EE-B232-6E1BD94F7FEA}" presName="spaceRect" presStyleCnt="0"/>
      <dgm:spPr/>
    </dgm:pt>
    <dgm:pt modelId="{6EE85736-62E5-48CD-9A6A-EB85F793B692}" type="pres">
      <dgm:prSet presAssocID="{01AC5E7F-3EF0-42EE-B232-6E1BD94F7FEA}" presName="parTx" presStyleLbl="revTx" presStyleIdx="0" presStyleCnt="3">
        <dgm:presLayoutVars>
          <dgm:chMax val="0"/>
          <dgm:chPref val="0"/>
        </dgm:presLayoutVars>
      </dgm:prSet>
      <dgm:spPr/>
    </dgm:pt>
    <dgm:pt modelId="{9C0D5534-ECE9-41D2-9E42-88843F9FE556}" type="pres">
      <dgm:prSet presAssocID="{005295EC-6798-41A7-A534-B4196121789A}" presName="sibTrans" presStyleCnt="0"/>
      <dgm:spPr/>
    </dgm:pt>
    <dgm:pt modelId="{662DB24F-48D1-493D-99DA-B4A1EE6EC686}" type="pres">
      <dgm:prSet presAssocID="{906F7608-D495-43C7-996A-42119280E49F}" presName="compNode" presStyleCnt="0"/>
      <dgm:spPr/>
    </dgm:pt>
    <dgm:pt modelId="{1C7C702A-3CB1-436A-8DB8-72EC253C5015}" type="pres">
      <dgm:prSet presAssocID="{906F7608-D495-43C7-996A-42119280E49F}" presName="bgRect" presStyleLbl="bgShp" presStyleIdx="1" presStyleCnt="3"/>
      <dgm:spPr/>
    </dgm:pt>
    <dgm:pt modelId="{B6EA416D-E332-470A-92C6-6ECF23FEC18C}" type="pres">
      <dgm:prSet presAssocID="{906F7608-D495-43C7-996A-42119280E4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3573AD1-30EC-47DA-924C-3BD0D20D9C1A}" type="pres">
      <dgm:prSet presAssocID="{906F7608-D495-43C7-996A-42119280E49F}" presName="spaceRect" presStyleCnt="0"/>
      <dgm:spPr/>
    </dgm:pt>
    <dgm:pt modelId="{31D51E02-E651-4484-98B9-638BA40EBA6A}" type="pres">
      <dgm:prSet presAssocID="{906F7608-D495-43C7-996A-42119280E49F}" presName="parTx" presStyleLbl="revTx" presStyleIdx="1" presStyleCnt="3">
        <dgm:presLayoutVars>
          <dgm:chMax val="0"/>
          <dgm:chPref val="0"/>
        </dgm:presLayoutVars>
      </dgm:prSet>
      <dgm:spPr/>
    </dgm:pt>
    <dgm:pt modelId="{68AF57AA-512D-4C69-9EDB-A8023E083C13}" type="pres">
      <dgm:prSet presAssocID="{3953C0FA-4413-48A6-A66D-EF28D369E3C5}" presName="sibTrans" presStyleCnt="0"/>
      <dgm:spPr/>
    </dgm:pt>
    <dgm:pt modelId="{F9EA53F5-476F-4097-A1D7-2592C30553D6}" type="pres">
      <dgm:prSet presAssocID="{8E768B2B-4E98-4787-A1F2-59921F6395A9}" presName="compNode" presStyleCnt="0"/>
      <dgm:spPr/>
    </dgm:pt>
    <dgm:pt modelId="{87037CB0-E5D9-445B-B08D-3BC198432E67}" type="pres">
      <dgm:prSet presAssocID="{8E768B2B-4E98-4787-A1F2-59921F6395A9}" presName="bgRect" presStyleLbl="bgShp" presStyleIdx="2" presStyleCnt="3"/>
      <dgm:spPr/>
    </dgm:pt>
    <dgm:pt modelId="{336A6A8C-7D0C-4EAF-955E-4B0C51661FDA}" type="pres">
      <dgm:prSet presAssocID="{8E768B2B-4E98-4787-A1F2-59921F6395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44E2A80F-629F-4589-BC13-D8CB89EF5AA3}" type="pres">
      <dgm:prSet presAssocID="{8E768B2B-4E98-4787-A1F2-59921F6395A9}" presName="spaceRect" presStyleCnt="0"/>
      <dgm:spPr/>
    </dgm:pt>
    <dgm:pt modelId="{81E2DDE3-55D1-4370-B593-EB9806E2347B}" type="pres">
      <dgm:prSet presAssocID="{8E768B2B-4E98-4787-A1F2-59921F6395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93E00E-4253-4BE3-A73C-6CFA59F3D307}" type="presOf" srcId="{906F7608-D495-43C7-996A-42119280E49F}" destId="{31D51E02-E651-4484-98B9-638BA40EBA6A}" srcOrd="0" destOrd="0" presId="urn:microsoft.com/office/officeart/2018/2/layout/IconVerticalSolidList"/>
    <dgm:cxn modelId="{1A441C30-D9DE-4BE9-9D14-FFCB279D62A1}" srcId="{37A73B78-0DF9-4D57-BB9A-ADB7B65EC69F}" destId="{8E768B2B-4E98-4787-A1F2-59921F6395A9}" srcOrd="2" destOrd="0" parTransId="{0CED5853-D40B-4546-9EDE-74CAF9AD9D2C}" sibTransId="{7375630F-C517-4F28-AB0D-F83D23584D24}"/>
    <dgm:cxn modelId="{CD209C5E-255B-4D6D-BB70-102A38BD832A}" srcId="{37A73B78-0DF9-4D57-BB9A-ADB7B65EC69F}" destId="{01AC5E7F-3EF0-42EE-B232-6E1BD94F7FEA}" srcOrd="0" destOrd="0" parTransId="{9F37CB69-3EF6-45D3-A64A-EC5ECC4CE320}" sibTransId="{005295EC-6798-41A7-A534-B4196121789A}"/>
    <dgm:cxn modelId="{64FF9A67-05C6-44D8-A096-D2E0D4C716EB}" type="presOf" srcId="{37A73B78-0DF9-4D57-BB9A-ADB7B65EC69F}" destId="{889079D8-556C-4E0C-91C3-B0506E3E94FA}" srcOrd="0" destOrd="0" presId="urn:microsoft.com/office/officeart/2018/2/layout/IconVerticalSolidList"/>
    <dgm:cxn modelId="{502E8F56-B884-4335-8A86-EE434F5DC166}" type="presOf" srcId="{8E768B2B-4E98-4787-A1F2-59921F6395A9}" destId="{81E2DDE3-55D1-4370-B593-EB9806E2347B}" srcOrd="0" destOrd="0" presId="urn:microsoft.com/office/officeart/2018/2/layout/IconVerticalSolidList"/>
    <dgm:cxn modelId="{BD9A08BA-B333-40A1-A08D-0371178C1F36}" type="presOf" srcId="{01AC5E7F-3EF0-42EE-B232-6E1BD94F7FEA}" destId="{6EE85736-62E5-48CD-9A6A-EB85F793B692}" srcOrd="0" destOrd="0" presId="urn:microsoft.com/office/officeart/2018/2/layout/IconVerticalSolidList"/>
    <dgm:cxn modelId="{FD134DBF-2F0D-43C7-86DB-CE700FEA4B3F}" srcId="{37A73B78-0DF9-4D57-BB9A-ADB7B65EC69F}" destId="{906F7608-D495-43C7-996A-42119280E49F}" srcOrd="1" destOrd="0" parTransId="{59632B62-8F28-4006-BEF0-C7FE8FAD62DA}" sibTransId="{3953C0FA-4413-48A6-A66D-EF28D369E3C5}"/>
    <dgm:cxn modelId="{11CDEA5A-872C-4F2A-A1FF-7C281223504F}" type="presParOf" srcId="{889079D8-556C-4E0C-91C3-B0506E3E94FA}" destId="{46B02944-A772-404E-8A6A-A61B677A9852}" srcOrd="0" destOrd="0" presId="urn:microsoft.com/office/officeart/2018/2/layout/IconVerticalSolidList"/>
    <dgm:cxn modelId="{26574DF9-D2FE-4C07-8D82-B1F865735E0D}" type="presParOf" srcId="{46B02944-A772-404E-8A6A-A61B677A9852}" destId="{C6683098-1445-480D-BEA6-F1184D01E8CA}" srcOrd="0" destOrd="0" presId="urn:microsoft.com/office/officeart/2018/2/layout/IconVerticalSolidList"/>
    <dgm:cxn modelId="{E76CECEC-AA3D-449C-9B74-A98FEEACC795}" type="presParOf" srcId="{46B02944-A772-404E-8A6A-A61B677A9852}" destId="{D05465F1-D1AA-4D1F-928E-1A67F23E2AEF}" srcOrd="1" destOrd="0" presId="urn:microsoft.com/office/officeart/2018/2/layout/IconVerticalSolidList"/>
    <dgm:cxn modelId="{9DF93CB5-5972-4EE9-97B7-9512B435DE3D}" type="presParOf" srcId="{46B02944-A772-404E-8A6A-A61B677A9852}" destId="{A3E46096-77FE-4F96-BBCE-0DA6D6229BB9}" srcOrd="2" destOrd="0" presId="urn:microsoft.com/office/officeart/2018/2/layout/IconVerticalSolidList"/>
    <dgm:cxn modelId="{AECBEA9E-1F87-4952-93CE-668DD142E539}" type="presParOf" srcId="{46B02944-A772-404E-8A6A-A61B677A9852}" destId="{6EE85736-62E5-48CD-9A6A-EB85F793B692}" srcOrd="3" destOrd="0" presId="urn:microsoft.com/office/officeart/2018/2/layout/IconVerticalSolidList"/>
    <dgm:cxn modelId="{B2E627BC-F27D-488F-A67A-027A0D820ED4}" type="presParOf" srcId="{889079D8-556C-4E0C-91C3-B0506E3E94FA}" destId="{9C0D5534-ECE9-41D2-9E42-88843F9FE556}" srcOrd="1" destOrd="0" presId="urn:microsoft.com/office/officeart/2018/2/layout/IconVerticalSolidList"/>
    <dgm:cxn modelId="{757A8090-2880-4999-AD5A-5AAA7841022F}" type="presParOf" srcId="{889079D8-556C-4E0C-91C3-B0506E3E94FA}" destId="{662DB24F-48D1-493D-99DA-B4A1EE6EC686}" srcOrd="2" destOrd="0" presId="urn:microsoft.com/office/officeart/2018/2/layout/IconVerticalSolidList"/>
    <dgm:cxn modelId="{97F17782-3FC7-4724-9708-92311FBD77A0}" type="presParOf" srcId="{662DB24F-48D1-493D-99DA-B4A1EE6EC686}" destId="{1C7C702A-3CB1-436A-8DB8-72EC253C5015}" srcOrd="0" destOrd="0" presId="urn:microsoft.com/office/officeart/2018/2/layout/IconVerticalSolidList"/>
    <dgm:cxn modelId="{684B32C5-1CB0-43EC-9929-12AF9DDC662A}" type="presParOf" srcId="{662DB24F-48D1-493D-99DA-B4A1EE6EC686}" destId="{B6EA416D-E332-470A-92C6-6ECF23FEC18C}" srcOrd="1" destOrd="0" presId="urn:microsoft.com/office/officeart/2018/2/layout/IconVerticalSolidList"/>
    <dgm:cxn modelId="{D2E6B9D9-FA35-4325-A591-18092049BBB9}" type="presParOf" srcId="{662DB24F-48D1-493D-99DA-B4A1EE6EC686}" destId="{03573AD1-30EC-47DA-924C-3BD0D20D9C1A}" srcOrd="2" destOrd="0" presId="urn:microsoft.com/office/officeart/2018/2/layout/IconVerticalSolidList"/>
    <dgm:cxn modelId="{A6578A8E-293F-4684-9470-F5260E07A0F6}" type="presParOf" srcId="{662DB24F-48D1-493D-99DA-B4A1EE6EC686}" destId="{31D51E02-E651-4484-98B9-638BA40EBA6A}" srcOrd="3" destOrd="0" presId="urn:microsoft.com/office/officeart/2018/2/layout/IconVerticalSolidList"/>
    <dgm:cxn modelId="{089A6FCD-398B-48A0-860F-22F18F117DE2}" type="presParOf" srcId="{889079D8-556C-4E0C-91C3-B0506E3E94FA}" destId="{68AF57AA-512D-4C69-9EDB-A8023E083C13}" srcOrd="3" destOrd="0" presId="urn:microsoft.com/office/officeart/2018/2/layout/IconVerticalSolidList"/>
    <dgm:cxn modelId="{1128154D-B918-4A98-A46F-E8065DEBBB7E}" type="presParOf" srcId="{889079D8-556C-4E0C-91C3-B0506E3E94FA}" destId="{F9EA53F5-476F-4097-A1D7-2592C30553D6}" srcOrd="4" destOrd="0" presId="urn:microsoft.com/office/officeart/2018/2/layout/IconVerticalSolidList"/>
    <dgm:cxn modelId="{7D229EF8-8EE7-4E4D-8A76-C767B19501DD}" type="presParOf" srcId="{F9EA53F5-476F-4097-A1D7-2592C30553D6}" destId="{87037CB0-E5D9-445B-B08D-3BC198432E67}" srcOrd="0" destOrd="0" presId="urn:microsoft.com/office/officeart/2018/2/layout/IconVerticalSolidList"/>
    <dgm:cxn modelId="{CD79A80E-796A-42CF-BB7C-C5D6D6C7DF78}" type="presParOf" srcId="{F9EA53F5-476F-4097-A1D7-2592C30553D6}" destId="{336A6A8C-7D0C-4EAF-955E-4B0C51661FDA}" srcOrd="1" destOrd="0" presId="urn:microsoft.com/office/officeart/2018/2/layout/IconVerticalSolidList"/>
    <dgm:cxn modelId="{156B8CB0-CA1A-44D9-86DA-605326D15793}" type="presParOf" srcId="{F9EA53F5-476F-4097-A1D7-2592C30553D6}" destId="{44E2A80F-629F-4589-BC13-D8CB89EF5AA3}" srcOrd="2" destOrd="0" presId="urn:microsoft.com/office/officeart/2018/2/layout/IconVerticalSolidList"/>
    <dgm:cxn modelId="{AA478992-5154-4BBA-8CB0-A1E2CFD944FC}" type="presParOf" srcId="{F9EA53F5-476F-4097-A1D7-2592C30553D6}" destId="{81E2DDE3-55D1-4370-B593-EB9806E234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A50144-AAB1-4571-82EF-812DA575298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34E511-3EFD-48E2-9807-FE94FC70DC2A}">
      <dgm:prSet/>
      <dgm:spPr/>
      <dgm:t>
        <a:bodyPr/>
        <a:lstStyle/>
        <a:p>
          <a:r>
            <a:rPr lang="en-US"/>
            <a:t>Regression Model → Predicts next-month spending</a:t>
          </a:r>
        </a:p>
      </dgm:t>
    </dgm:pt>
    <dgm:pt modelId="{3493E267-FDF8-4DF8-8736-01FE5D15870A}" type="parTrans" cxnId="{72FBCE56-BBB4-4131-A4FF-18DE1F41FE6C}">
      <dgm:prSet/>
      <dgm:spPr/>
      <dgm:t>
        <a:bodyPr/>
        <a:lstStyle/>
        <a:p>
          <a:endParaRPr lang="en-US"/>
        </a:p>
      </dgm:t>
    </dgm:pt>
    <dgm:pt modelId="{031855E8-9900-498D-BACF-ED952FA193DB}" type="sibTrans" cxnId="{72FBCE56-BBB4-4131-A4FF-18DE1F41FE6C}">
      <dgm:prSet/>
      <dgm:spPr/>
      <dgm:t>
        <a:bodyPr/>
        <a:lstStyle/>
        <a:p>
          <a:endParaRPr lang="en-US"/>
        </a:p>
      </dgm:t>
    </dgm:pt>
    <dgm:pt modelId="{4584A682-C2D6-48CB-A510-C80CB42679A9}">
      <dgm:prSet/>
      <dgm:spPr/>
      <dgm:t>
        <a:bodyPr/>
        <a:lstStyle/>
        <a:p>
          <a:r>
            <a:rPr lang="en-US"/>
            <a:t>Classification Model → Detects overspending risk</a:t>
          </a:r>
        </a:p>
      </dgm:t>
    </dgm:pt>
    <dgm:pt modelId="{819624BC-C692-4680-83C9-CEDCD3B8BB31}" type="parTrans" cxnId="{ACC3054B-8A3A-46E7-9E53-1DB49D460B36}">
      <dgm:prSet/>
      <dgm:spPr/>
      <dgm:t>
        <a:bodyPr/>
        <a:lstStyle/>
        <a:p>
          <a:endParaRPr lang="en-US"/>
        </a:p>
      </dgm:t>
    </dgm:pt>
    <dgm:pt modelId="{33847566-D4EF-4B3D-AC65-EA9CC04862DB}" type="sibTrans" cxnId="{ACC3054B-8A3A-46E7-9E53-1DB49D460B36}">
      <dgm:prSet/>
      <dgm:spPr/>
      <dgm:t>
        <a:bodyPr/>
        <a:lstStyle/>
        <a:p>
          <a:endParaRPr lang="en-US"/>
        </a:p>
      </dgm:t>
    </dgm:pt>
    <dgm:pt modelId="{1FFF07B5-4978-4FA9-8E74-8D2B7FA1C128}">
      <dgm:prSet/>
      <dgm:spPr/>
      <dgm:t>
        <a:bodyPr/>
        <a:lstStyle/>
        <a:p>
          <a:r>
            <a:rPr lang="en-US"/>
            <a:t>Label Encoders &amp; Scalers used for preprocessing</a:t>
          </a:r>
        </a:p>
      </dgm:t>
    </dgm:pt>
    <dgm:pt modelId="{62F6D10B-A53D-41F3-9977-54A51FC7A6C8}" type="parTrans" cxnId="{26D22EC1-F88A-43F5-BB69-765E38C45A0D}">
      <dgm:prSet/>
      <dgm:spPr/>
      <dgm:t>
        <a:bodyPr/>
        <a:lstStyle/>
        <a:p>
          <a:endParaRPr lang="en-US"/>
        </a:p>
      </dgm:t>
    </dgm:pt>
    <dgm:pt modelId="{4605D04D-AEF1-49E1-8602-DB988B0206B3}" type="sibTrans" cxnId="{26D22EC1-F88A-43F5-BB69-765E38C45A0D}">
      <dgm:prSet/>
      <dgm:spPr/>
      <dgm:t>
        <a:bodyPr/>
        <a:lstStyle/>
        <a:p>
          <a:endParaRPr lang="en-US"/>
        </a:p>
      </dgm:t>
    </dgm:pt>
    <dgm:pt modelId="{FD0A9405-FD96-4BE0-BADC-28E48F19A5C2}" type="pres">
      <dgm:prSet presAssocID="{00A50144-AAB1-4571-82EF-812DA575298A}" presName="linear" presStyleCnt="0">
        <dgm:presLayoutVars>
          <dgm:animLvl val="lvl"/>
          <dgm:resizeHandles val="exact"/>
        </dgm:presLayoutVars>
      </dgm:prSet>
      <dgm:spPr/>
    </dgm:pt>
    <dgm:pt modelId="{CE4DB448-E7B8-4748-8F39-81EFBD830DAF}" type="pres">
      <dgm:prSet presAssocID="{1534E511-3EFD-48E2-9807-FE94FC70DC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0FAC5A4-7D74-4B92-82E4-D58B224D638C}" type="pres">
      <dgm:prSet presAssocID="{031855E8-9900-498D-BACF-ED952FA193DB}" presName="spacer" presStyleCnt="0"/>
      <dgm:spPr/>
    </dgm:pt>
    <dgm:pt modelId="{629D739E-62E3-4C29-9934-E941058394B2}" type="pres">
      <dgm:prSet presAssocID="{4584A682-C2D6-48CB-A510-C80CB42679A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AD98839-4FA9-43DF-A3FE-5837AD6208BB}" type="pres">
      <dgm:prSet presAssocID="{33847566-D4EF-4B3D-AC65-EA9CC04862DB}" presName="spacer" presStyleCnt="0"/>
      <dgm:spPr/>
    </dgm:pt>
    <dgm:pt modelId="{C47B0E55-FD9F-4EED-A8C7-78A360DD64F1}" type="pres">
      <dgm:prSet presAssocID="{1FFF07B5-4978-4FA9-8E74-8D2B7FA1C12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4041609-3DC0-4255-850D-84D83E8F2C0F}" type="presOf" srcId="{1534E511-3EFD-48E2-9807-FE94FC70DC2A}" destId="{CE4DB448-E7B8-4748-8F39-81EFBD830DAF}" srcOrd="0" destOrd="0" presId="urn:microsoft.com/office/officeart/2005/8/layout/vList2"/>
    <dgm:cxn modelId="{E13B983B-8151-4556-8F69-552BB0FF1A87}" type="presOf" srcId="{00A50144-AAB1-4571-82EF-812DA575298A}" destId="{FD0A9405-FD96-4BE0-BADC-28E48F19A5C2}" srcOrd="0" destOrd="0" presId="urn:microsoft.com/office/officeart/2005/8/layout/vList2"/>
    <dgm:cxn modelId="{96305764-652C-4CFD-BF74-9793D73DCF3A}" type="presOf" srcId="{1FFF07B5-4978-4FA9-8E74-8D2B7FA1C128}" destId="{C47B0E55-FD9F-4EED-A8C7-78A360DD64F1}" srcOrd="0" destOrd="0" presId="urn:microsoft.com/office/officeart/2005/8/layout/vList2"/>
    <dgm:cxn modelId="{ACC3054B-8A3A-46E7-9E53-1DB49D460B36}" srcId="{00A50144-AAB1-4571-82EF-812DA575298A}" destId="{4584A682-C2D6-48CB-A510-C80CB42679A9}" srcOrd="1" destOrd="0" parTransId="{819624BC-C692-4680-83C9-CEDCD3B8BB31}" sibTransId="{33847566-D4EF-4B3D-AC65-EA9CC04862DB}"/>
    <dgm:cxn modelId="{72FBCE56-BBB4-4131-A4FF-18DE1F41FE6C}" srcId="{00A50144-AAB1-4571-82EF-812DA575298A}" destId="{1534E511-3EFD-48E2-9807-FE94FC70DC2A}" srcOrd="0" destOrd="0" parTransId="{3493E267-FDF8-4DF8-8736-01FE5D15870A}" sibTransId="{031855E8-9900-498D-BACF-ED952FA193DB}"/>
    <dgm:cxn modelId="{26D22EC1-F88A-43F5-BB69-765E38C45A0D}" srcId="{00A50144-AAB1-4571-82EF-812DA575298A}" destId="{1FFF07B5-4978-4FA9-8E74-8D2B7FA1C128}" srcOrd="2" destOrd="0" parTransId="{62F6D10B-A53D-41F3-9977-54A51FC7A6C8}" sibTransId="{4605D04D-AEF1-49E1-8602-DB988B0206B3}"/>
    <dgm:cxn modelId="{3A4119FA-EE5B-4F53-8D62-C3876A4799BB}" type="presOf" srcId="{4584A682-C2D6-48CB-A510-C80CB42679A9}" destId="{629D739E-62E3-4C29-9934-E941058394B2}" srcOrd="0" destOrd="0" presId="urn:microsoft.com/office/officeart/2005/8/layout/vList2"/>
    <dgm:cxn modelId="{7C0DA5B3-D883-4D09-A2AD-DE0483B22C1C}" type="presParOf" srcId="{FD0A9405-FD96-4BE0-BADC-28E48F19A5C2}" destId="{CE4DB448-E7B8-4748-8F39-81EFBD830DAF}" srcOrd="0" destOrd="0" presId="urn:microsoft.com/office/officeart/2005/8/layout/vList2"/>
    <dgm:cxn modelId="{6480432D-EA68-4FB0-A82F-9EBFFF4AE158}" type="presParOf" srcId="{FD0A9405-FD96-4BE0-BADC-28E48F19A5C2}" destId="{F0FAC5A4-7D74-4B92-82E4-D58B224D638C}" srcOrd="1" destOrd="0" presId="urn:microsoft.com/office/officeart/2005/8/layout/vList2"/>
    <dgm:cxn modelId="{B251D454-338D-4ADD-9CA5-DCA58AAFB9D4}" type="presParOf" srcId="{FD0A9405-FD96-4BE0-BADC-28E48F19A5C2}" destId="{629D739E-62E3-4C29-9934-E941058394B2}" srcOrd="2" destOrd="0" presId="urn:microsoft.com/office/officeart/2005/8/layout/vList2"/>
    <dgm:cxn modelId="{881ECD8A-19DA-418A-B2B0-D811DCC738BC}" type="presParOf" srcId="{FD0A9405-FD96-4BE0-BADC-28E48F19A5C2}" destId="{4AD98839-4FA9-43DF-A3FE-5837AD6208BB}" srcOrd="3" destOrd="0" presId="urn:microsoft.com/office/officeart/2005/8/layout/vList2"/>
    <dgm:cxn modelId="{5F3EB39A-2B05-4AAE-96F3-E068801A64F4}" type="presParOf" srcId="{FD0A9405-FD96-4BE0-BADC-28E48F19A5C2}" destId="{C47B0E55-FD9F-4EED-A8C7-78A360DD64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83098-1445-480D-BEA6-F1184D01E8CA}">
      <dsp:nvSpPr>
        <dsp:cNvPr id="0" name=""/>
        <dsp:cNvSpPr/>
      </dsp:nvSpPr>
      <dsp:spPr>
        <a:xfrm>
          <a:off x="0" y="788"/>
          <a:ext cx="9220200" cy="18442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465F1-D1AA-4D1F-928E-1A67F23E2AEF}">
      <dsp:nvSpPr>
        <dsp:cNvPr id="0" name=""/>
        <dsp:cNvSpPr/>
      </dsp:nvSpPr>
      <dsp:spPr>
        <a:xfrm>
          <a:off x="557896" y="415752"/>
          <a:ext cx="1014357" cy="10143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85736-62E5-48CD-9A6A-EB85F793B692}">
      <dsp:nvSpPr>
        <dsp:cNvPr id="0" name=""/>
        <dsp:cNvSpPr/>
      </dsp:nvSpPr>
      <dsp:spPr>
        <a:xfrm>
          <a:off x="2130149" y="788"/>
          <a:ext cx="7090050" cy="1844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187" tIns="195187" rIns="195187" bIns="1951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Dataset: Spending Habits (Kaggle)</a:t>
          </a:r>
        </a:p>
      </dsp:txBody>
      <dsp:txXfrm>
        <a:off x="2130149" y="788"/>
        <a:ext cx="7090050" cy="1844285"/>
      </dsp:txXfrm>
    </dsp:sp>
    <dsp:sp modelId="{1C7C702A-3CB1-436A-8DB8-72EC253C5015}">
      <dsp:nvSpPr>
        <dsp:cNvPr id="0" name=""/>
        <dsp:cNvSpPr/>
      </dsp:nvSpPr>
      <dsp:spPr>
        <a:xfrm>
          <a:off x="0" y="2306145"/>
          <a:ext cx="9220200" cy="18442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A416D-E332-470A-92C6-6ECF23FEC18C}">
      <dsp:nvSpPr>
        <dsp:cNvPr id="0" name=""/>
        <dsp:cNvSpPr/>
      </dsp:nvSpPr>
      <dsp:spPr>
        <a:xfrm>
          <a:off x="557896" y="2721109"/>
          <a:ext cx="1014357" cy="10143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51E02-E651-4484-98B9-638BA40EBA6A}">
      <dsp:nvSpPr>
        <dsp:cNvPr id="0" name=""/>
        <dsp:cNvSpPr/>
      </dsp:nvSpPr>
      <dsp:spPr>
        <a:xfrm>
          <a:off x="2130149" y="2306145"/>
          <a:ext cx="7090050" cy="1844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187" tIns="195187" rIns="195187" bIns="1951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Features: Category, Payment Method, Amount, Date</a:t>
          </a:r>
        </a:p>
      </dsp:txBody>
      <dsp:txXfrm>
        <a:off x="2130149" y="2306145"/>
        <a:ext cx="7090050" cy="1844285"/>
      </dsp:txXfrm>
    </dsp:sp>
    <dsp:sp modelId="{87037CB0-E5D9-445B-B08D-3BC198432E67}">
      <dsp:nvSpPr>
        <dsp:cNvPr id="0" name=""/>
        <dsp:cNvSpPr/>
      </dsp:nvSpPr>
      <dsp:spPr>
        <a:xfrm>
          <a:off x="0" y="4611502"/>
          <a:ext cx="9220200" cy="18442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A6A8C-7D0C-4EAF-955E-4B0C51661FDA}">
      <dsp:nvSpPr>
        <dsp:cNvPr id="0" name=""/>
        <dsp:cNvSpPr/>
      </dsp:nvSpPr>
      <dsp:spPr>
        <a:xfrm>
          <a:off x="557896" y="5026466"/>
          <a:ext cx="1014357" cy="10143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2DDE3-55D1-4370-B593-EB9806E2347B}">
      <dsp:nvSpPr>
        <dsp:cNvPr id="0" name=""/>
        <dsp:cNvSpPr/>
      </dsp:nvSpPr>
      <dsp:spPr>
        <a:xfrm>
          <a:off x="2130149" y="4611502"/>
          <a:ext cx="7090050" cy="1844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187" tIns="195187" rIns="195187" bIns="19518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Extracted Month &amp; Year for seasonal pattern analysis</a:t>
          </a:r>
        </a:p>
      </dsp:txBody>
      <dsp:txXfrm>
        <a:off x="2130149" y="4611502"/>
        <a:ext cx="7090050" cy="1844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DB448-E7B8-4748-8F39-81EFBD830DAF}">
      <dsp:nvSpPr>
        <dsp:cNvPr id="0" name=""/>
        <dsp:cNvSpPr/>
      </dsp:nvSpPr>
      <dsp:spPr>
        <a:xfrm>
          <a:off x="0" y="49175"/>
          <a:ext cx="8259579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Regression Model → Predicts next-month spending</a:t>
          </a:r>
        </a:p>
      </dsp:txBody>
      <dsp:txXfrm>
        <a:off x="87385" y="136560"/>
        <a:ext cx="8084809" cy="1615330"/>
      </dsp:txXfrm>
    </dsp:sp>
    <dsp:sp modelId="{629D739E-62E3-4C29-9934-E941058394B2}">
      <dsp:nvSpPr>
        <dsp:cNvPr id="0" name=""/>
        <dsp:cNvSpPr/>
      </dsp:nvSpPr>
      <dsp:spPr>
        <a:xfrm>
          <a:off x="0" y="1968875"/>
          <a:ext cx="8259579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Classification Model → Detects overspending risk</a:t>
          </a:r>
        </a:p>
      </dsp:txBody>
      <dsp:txXfrm>
        <a:off x="87385" y="2056260"/>
        <a:ext cx="8084809" cy="1615330"/>
      </dsp:txXfrm>
    </dsp:sp>
    <dsp:sp modelId="{C47B0E55-FD9F-4EED-A8C7-78A360DD64F1}">
      <dsp:nvSpPr>
        <dsp:cNvPr id="0" name=""/>
        <dsp:cNvSpPr/>
      </dsp:nvSpPr>
      <dsp:spPr>
        <a:xfrm>
          <a:off x="0" y="3888575"/>
          <a:ext cx="8259579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Label Encoders &amp; Scalers used for preprocessing</a:t>
          </a:r>
        </a:p>
      </dsp:txBody>
      <dsp:txXfrm>
        <a:off x="87385" y="3975960"/>
        <a:ext cx="8084809" cy="1615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86170" y="800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13741197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29600" y="0"/>
                </a:lnTo>
                <a:lnTo>
                  <a:pt x="822960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 rot="2700000">
            <a:off x="10796422" y="580261"/>
            <a:ext cx="2253757" cy="2252463"/>
          </a:xfrm>
          <a:custGeom>
            <a:avLst/>
            <a:gdLst/>
            <a:ahLst/>
            <a:cxnLst/>
            <a:rect l="l" t="t" r="r" b="b"/>
            <a:pathLst>
              <a:path w="2253757" h="2252463">
                <a:moveTo>
                  <a:pt x="0" y="0"/>
                </a:moveTo>
                <a:lnTo>
                  <a:pt x="2253757" y="0"/>
                </a:lnTo>
                <a:lnTo>
                  <a:pt x="2253757" y="2252463"/>
                </a:lnTo>
                <a:lnTo>
                  <a:pt x="0" y="2252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767834" y="3871476"/>
            <a:ext cx="9710165" cy="1628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705"/>
              </a:lnSpc>
            </a:pPr>
            <a:r>
              <a:rPr lang="en-US" sz="10500" spc="525" dirty="0" err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SpendSense</a:t>
            </a:r>
            <a:endParaRPr lang="en-US" sz="10500" spc="525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74948-B4AC-5D17-4F04-795D56D7F5EC}"/>
              </a:ext>
            </a:extLst>
          </p:cNvPr>
          <p:cNvSpPr txBox="1"/>
          <p:nvPr/>
        </p:nvSpPr>
        <p:spPr>
          <a:xfrm>
            <a:off x="4752594" y="6672977"/>
            <a:ext cx="4677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Palak Saroop</a:t>
            </a:r>
          </a:p>
          <a:p>
            <a:r>
              <a:rPr lang="en-IN" sz="5400" b="1" dirty="0">
                <a:solidFill>
                  <a:schemeClr val="bg1"/>
                </a:solidFill>
              </a:rPr>
              <a:t>300209805</a:t>
            </a:r>
          </a:p>
          <a:p>
            <a:endParaRPr lang="en-IN" sz="5400" b="1" dirty="0">
              <a:solidFill>
                <a:schemeClr val="bg1"/>
              </a:solidFill>
            </a:endParaRPr>
          </a:p>
          <a:p>
            <a:endParaRPr lang="en-IN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20185" y="-30480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2161614" y="5143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9218622" y="1028700"/>
            <a:ext cx="10617380" cy="3567113"/>
            <a:chOff x="0" y="0"/>
            <a:chExt cx="1213700" cy="4077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3700" cy="407766"/>
            </a:xfrm>
            <a:custGeom>
              <a:avLst/>
              <a:gdLst/>
              <a:ahLst/>
              <a:cxnLst/>
              <a:rect l="l" t="t" r="r" b="b"/>
              <a:pathLst>
                <a:path w="1213700" h="407766">
                  <a:moveTo>
                    <a:pt x="1010500" y="0"/>
                  </a:moveTo>
                  <a:cubicBezTo>
                    <a:pt x="1122730" y="0"/>
                    <a:pt x="1213700" y="91276"/>
                    <a:pt x="1213700" y="203883"/>
                  </a:cubicBezTo>
                  <a:cubicBezTo>
                    <a:pt x="1213700" y="316490"/>
                    <a:pt x="1122730" y="407766"/>
                    <a:pt x="1010500" y="407766"/>
                  </a:cubicBezTo>
                  <a:lnTo>
                    <a:pt x="203200" y="407766"/>
                  </a:lnTo>
                  <a:cubicBezTo>
                    <a:pt x="90970" y="407766"/>
                    <a:pt x="0" y="316490"/>
                    <a:pt x="0" y="203883"/>
                  </a:cubicBezTo>
                  <a:cubicBezTo>
                    <a:pt x="0" y="91276"/>
                    <a:pt x="90970" y="0"/>
                    <a:pt x="203200" y="0"/>
                  </a:cubicBezTo>
                  <a:lnTo>
                    <a:pt x="1010500" y="0"/>
                  </a:lnTo>
                </a:path>
              </a:pathLst>
            </a:custGeom>
            <a:blipFill>
              <a:blip r:embed="rId3"/>
              <a:stretch>
                <a:fillRect t="-21139" b="-7716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58440" y="1714500"/>
            <a:ext cx="5504825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0B6E8-78E5-0A46-18E2-870E81ADD7CC}"/>
              </a:ext>
            </a:extLst>
          </p:cNvPr>
          <p:cNvSpPr txBox="1"/>
          <p:nvPr/>
        </p:nvSpPr>
        <p:spPr>
          <a:xfrm>
            <a:off x="2057400" y="3848100"/>
            <a:ext cx="147066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>
              <a:latin typeface="Abadi" panose="020B0604020104020204" pitchFamily="34" charset="0"/>
            </a:endParaRPr>
          </a:p>
          <a:p>
            <a:pPr>
              <a:defRPr sz="2000" b="1">
                <a:solidFill>
                  <a:srgbClr val="00B4FF"/>
                </a:solidFill>
              </a:defRPr>
            </a:pPr>
            <a:r>
              <a:rPr lang="en-US" sz="4400" dirty="0">
                <a:latin typeface="Abadi" panose="020B0604020104020204" pitchFamily="34" charset="0"/>
              </a:rPr>
              <a:t>People struggle with: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4400" dirty="0">
                <a:latin typeface="Abadi" panose="020B0604020104020204" pitchFamily="34" charset="0"/>
              </a:rPr>
              <a:t>Inconsistent expense tracking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4400" dirty="0">
                <a:latin typeface="Abadi" panose="020B0604020104020204" pitchFamily="34" charset="0"/>
              </a:rPr>
              <a:t>Unexpected overspending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4400" dirty="0">
                <a:latin typeface="Abadi" panose="020B0604020104020204" pitchFamily="34" charset="0"/>
              </a:rPr>
              <a:t>No predictive insights about spending</a:t>
            </a:r>
          </a:p>
          <a:p>
            <a:pPr lvl="1">
              <a:defRPr sz="1600">
                <a:solidFill>
                  <a:srgbClr val="DCDCDC"/>
                </a:solidFill>
              </a:defRPr>
            </a:pPr>
            <a:endParaRPr lang="en-US" sz="4400" dirty="0">
              <a:latin typeface="Abadi" panose="020B0604020104020204" pitchFamily="34" charset="0"/>
            </a:endParaRPr>
          </a:p>
          <a:p>
            <a:pPr>
              <a:defRPr sz="2000" b="1">
                <a:solidFill>
                  <a:srgbClr val="00B4FF"/>
                </a:solidFill>
              </a:defRPr>
            </a:pPr>
            <a:r>
              <a:rPr lang="en-US" sz="4400" dirty="0" err="1">
                <a:latin typeface="Abadi" panose="020B0604020104020204" pitchFamily="34" charset="0"/>
              </a:rPr>
              <a:t>SpendSense</a:t>
            </a:r>
            <a:r>
              <a:rPr lang="en-US" sz="4400" dirty="0">
                <a:latin typeface="Abadi" panose="020B0604020104020204" pitchFamily="34" charset="0"/>
              </a:rPr>
              <a:t> helps by: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4400" dirty="0">
                <a:latin typeface="Abadi" panose="020B0604020104020204" pitchFamily="34" charset="0"/>
              </a:rPr>
              <a:t>Automating spending predictions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4400" dirty="0">
                <a:latin typeface="Abadi" panose="020B0604020104020204" pitchFamily="34" charset="0"/>
              </a:rPr>
              <a:t>Flagging overspending risk</a:t>
            </a:r>
          </a:p>
          <a:p>
            <a:endParaRPr lang="en-IN" sz="4400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01311" y="-367318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507421" y="5503729"/>
            <a:ext cx="10617380" cy="3567113"/>
            <a:chOff x="0" y="0"/>
            <a:chExt cx="1213700" cy="407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3700" cy="407766"/>
            </a:xfrm>
            <a:custGeom>
              <a:avLst/>
              <a:gdLst/>
              <a:ahLst/>
              <a:cxnLst/>
              <a:rect l="l" t="t" r="r" b="b"/>
              <a:pathLst>
                <a:path w="1213700" h="407766">
                  <a:moveTo>
                    <a:pt x="1010500" y="0"/>
                  </a:moveTo>
                  <a:cubicBezTo>
                    <a:pt x="1122730" y="0"/>
                    <a:pt x="1213700" y="91276"/>
                    <a:pt x="1213700" y="203883"/>
                  </a:cubicBezTo>
                  <a:cubicBezTo>
                    <a:pt x="1213700" y="316490"/>
                    <a:pt x="1122730" y="407766"/>
                    <a:pt x="1010500" y="407766"/>
                  </a:cubicBezTo>
                  <a:lnTo>
                    <a:pt x="203200" y="407766"/>
                  </a:lnTo>
                  <a:cubicBezTo>
                    <a:pt x="90970" y="407766"/>
                    <a:pt x="0" y="316490"/>
                    <a:pt x="0" y="203883"/>
                  </a:cubicBezTo>
                  <a:cubicBezTo>
                    <a:pt x="0" y="91276"/>
                    <a:pt x="90970" y="0"/>
                    <a:pt x="203200" y="0"/>
                  </a:cubicBezTo>
                  <a:lnTo>
                    <a:pt x="1010500" y="0"/>
                  </a:lnTo>
                </a:path>
              </a:pathLst>
            </a:custGeom>
            <a:blipFill>
              <a:blip r:embed="rId3"/>
              <a:stretch>
                <a:fillRect t="-49215" b="-4921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 rot="2700000">
            <a:off x="1103742" y="4689102"/>
            <a:ext cx="723353" cy="722938"/>
          </a:xfrm>
          <a:custGeom>
            <a:avLst/>
            <a:gdLst/>
            <a:ahLst/>
            <a:cxnLst/>
            <a:rect l="l" t="t" r="r" b="b"/>
            <a:pathLst>
              <a:path w="723353" h="722938">
                <a:moveTo>
                  <a:pt x="0" y="0"/>
                </a:moveTo>
                <a:lnTo>
                  <a:pt x="723353" y="0"/>
                </a:lnTo>
                <a:lnTo>
                  <a:pt x="723353" y="722938"/>
                </a:lnTo>
                <a:lnTo>
                  <a:pt x="0" y="72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2700000">
            <a:off x="1103742" y="6927045"/>
            <a:ext cx="723353" cy="722938"/>
          </a:xfrm>
          <a:custGeom>
            <a:avLst/>
            <a:gdLst/>
            <a:ahLst/>
            <a:cxnLst/>
            <a:rect l="l" t="t" r="r" b="b"/>
            <a:pathLst>
              <a:path w="723353" h="722938">
                <a:moveTo>
                  <a:pt x="0" y="0"/>
                </a:moveTo>
                <a:lnTo>
                  <a:pt x="723353" y="0"/>
                </a:lnTo>
                <a:lnTo>
                  <a:pt x="723353" y="722938"/>
                </a:lnTo>
                <a:lnTo>
                  <a:pt x="0" y="72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362200" y="1214929"/>
            <a:ext cx="9674298" cy="113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2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Overview</a:t>
            </a: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53C7997B-0CEF-D28B-66FA-C11B1820A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4559444"/>
              </p:ext>
            </p:extLst>
          </p:nvPr>
        </p:nvGraphicFramePr>
        <p:xfrm>
          <a:off x="2362200" y="2857500"/>
          <a:ext cx="9220200" cy="6456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9411" y="3663912"/>
            <a:ext cx="6798589" cy="6798589"/>
          </a:xfrm>
          <a:custGeom>
            <a:avLst/>
            <a:gdLst/>
            <a:ahLst/>
            <a:cxnLst/>
            <a:rect l="l" t="t" r="r" b="b"/>
            <a:pathLst>
              <a:path w="6798589" h="6798589">
                <a:moveTo>
                  <a:pt x="0" y="0"/>
                </a:moveTo>
                <a:lnTo>
                  <a:pt x="6798589" y="0"/>
                </a:lnTo>
                <a:lnTo>
                  <a:pt x="6798589" y="6798589"/>
                </a:lnTo>
                <a:lnTo>
                  <a:pt x="0" y="6798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876178" y="2682316"/>
            <a:ext cx="5246370" cy="524637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b="-5009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19200" y="1442009"/>
            <a:ext cx="1431906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7200" spc="-35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Machine Learning Models Used</a:t>
            </a:r>
          </a:p>
        </p:txBody>
      </p:sp>
      <p:graphicFrame>
        <p:nvGraphicFramePr>
          <p:cNvPr id="8" name="TextBox 6">
            <a:extLst>
              <a:ext uri="{FF2B5EF4-FFF2-40B4-BE49-F238E27FC236}">
                <a16:creationId xmlns:a16="http://schemas.microsoft.com/office/drawing/2014/main" id="{EB28DC9E-9A43-B341-0C79-4A3ADE7AC7A2}"/>
              </a:ext>
            </a:extLst>
          </p:cNvPr>
          <p:cNvGraphicFramePr/>
          <p:nvPr/>
        </p:nvGraphicFramePr>
        <p:xfrm>
          <a:off x="1447800" y="3663912"/>
          <a:ext cx="8259579" cy="572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0400" y="2857500"/>
            <a:ext cx="958441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600" dirty="0"/>
          </a:p>
          <a:p>
            <a:pPr>
              <a:defRPr sz="2000" b="1">
                <a:solidFill>
                  <a:srgbClr val="00B4FF"/>
                </a:solidFill>
              </a:defRPr>
            </a:pPr>
            <a:r>
              <a:rPr lang="en-US" sz="3600" dirty="0"/>
              <a:t>Workflow Steps: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3600" dirty="0"/>
              <a:t>User enters expense details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3600" dirty="0"/>
              <a:t>Data is encoded and scaled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3600" dirty="0"/>
              <a:t>Models generate predictions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3600" dirty="0"/>
              <a:t>Dashboard outputs results</a:t>
            </a:r>
          </a:p>
          <a:p>
            <a:pPr>
              <a:defRPr sz="2000" b="1">
                <a:solidFill>
                  <a:srgbClr val="00B4FF"/>
                </a:solidFill>
              </a:defRPr>
            </a:pPr>
            <a:r>
              <a:rPr lang="en-US" sz="3600" dirty="0"/>
              <a:t>Features: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3600" dirty="0"/>
              <a:t>Real-time prediction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3600" dirty="0"/>
              <a:t>Overspending alerts</a:t>
            </a:r>
          </a:p>
          <a:p>
            <a:pPr marL="1028700" lvl="1" indent="-571500">
              <a:buFont typeface="Arial" panose="020B0604020202020204" pitchFamily="34" charset="0"/>
              <a:buChar char="•"/>
              <a:defRPr sz="1600">
                <a:solidFill>
                  <a:srgbClr val="DCDCDC"/>
                </a:solidFill>
              </a:defRPr>
            </a:pPr>
            <a:r>
              <a:rPr lang="en-US" sz="3600" dirty="0"/>
              <a:t>Professional UI design</a:t>
            </a:r>
          </a:p>
        </p:txBody>
      </p:sp>
      <p:sp>
        <p:nvSpPr>
          <p:cNvPr id="3" name="Freeform 3"/>
          <p:cNvSpPr/>
          <p:nvPr/>
        </p:nvSpPr>
        <p:spPr>
          <a:xfrm>
            <a:off x="457200" y="3126002"/>
            <a:ext cx="5823671" cy="5539978"/>
          </a:xfrm>
          <a:custGeom>
            <a:avLst/>
            <a:gdLst/>
            <a:ahLst/>
            <a:cxnLst/>
            <a:rect l="l" t="t" r="r" b="b"/>
            <a:pathLst>
              <a:path w="6798589" h="6798589">
                <a:moveTo>
                  <a:pt x="0" y="0"/>
                </a:moveTo>
                <a:lnTo>
                  <a:pt x="6798589" y="0"/>
                </a:lnTo>
                <a:lnTo>
                  <a:pt x="6798589" y="6798589"/>
                </a:lnTo>
                <a:lnTo>
                  <a:pt x="0" y="6798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-60038" y="1257300"/>
            <a:ext cx="4572000" cy="47567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 rot="5479592" flipH="1" flipV="1">
              <a:off x="-2" y="-2"/>
              <a:ext cx="812804" cy="812804"/>
            </a:xfrm>
            <a:custGeom>
              <a:avLst/>
              <a:gdLst/>
              <a:ahLst/>
              <a:cxnLst/>
              <a:rect l="l" t="t" r="r" b="b"/>
              <a:pathLst>
                <a:path w="812804" h="812804">
                  <a:moveTo>
                    <a:pt x="812693" y="396994"/>
                  </a:moveTo>
                  <a:cubicBezTo>
                    <a:pt x="807497" y="172605"/>
                    <a:pt x="621382" y="-5085"/>
                    <a:pt x="396994" y="111"/>
                  </a:cubicBezTo>
                  <a:cubicBezTo>
                    <a:pt x="172605" y="5307"/>
                    <a:pt x="-5085" y="191422"/>
                    <a:pt x="111" y="415810"/>
                  </a:cubicBezTo>
                  <a:cubicBezTo>
                    <a:pt x="5307" y="640199"/>
                    <a:pt x="191422" y="817889"/>
                    <a:pt x="415810" y="812693"/>
                  </a:cubicBezTo>
                  <a:cubicBezTo>
                    <a:pt x="640199" y="807497"/>
                    <a:pt x="817889" y="621382"/>
                    <a:pt x="812693" y="396994"/>
                  </a:cubicBezTo>
                  <a:close/>
                </a:path>
              </a:pathLst>
            </a:custGeom>
            <a:blipFill>
              <a:blip r:embed="rId3"/>
              <a:stretch>
                <a:fillRect l="-26763" t="-1143" r="-26763" b="-114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-2047077" y="-1021675"/>
            <a:ext cx="5933278" cy="5860376"/>
          </a:xfrm>
          <a:custGeom>
            <a:avLst/>
            <a:gdLst/>
            <a:ahLst/>
            <a:cxnLst/>
            <a:rect l="l" t="t" r="r" b="b"/>
            <a:pathLst>
              <a:path w="6798589" h="6798589">
                <a:moveTo>
                  <a:pt x="0" y="0"/>
                </a:moveTo>
                <a:lnTo>
                  <a:pt x="6798589" y="0"/>
                </a:lnTo>
                <a:lnTo>
                  <a:pt x="6798589" y="6798588"/>
                </a:lnTo>
                <a:lnTo>
                  <a:pt x="0" y="6798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293448" y="834359"/>
            <a:ext cx="9787152" cy="165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5"/>
              </a:lnSpc>
            </a:pPr>
            <a:r>
              <a:rPr lang="en-US" sz="6700" spc="-335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System Workflow &amp; Features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50424" y="737676"/>
            <a:ext cx="978715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7200" spc="-359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</a:t>
            </a:r>
          </a:p>
        </p:txBody>
      </p:sp>
      <p:sp>
        <p:nvSpPr>
          <p:cNvPr id="3" name="Freeform 3"/>
          <p:cNvSpPr/>
          <p:nvPr/>
        </p:nvSpPr>
        <p:spPr>
          <a:xfrm>
            <a:off x="12658434" y="5340771"/>
            <a:ext cx="6798589" cy="6798589"/>
          </a:xfrm>
          <a:custGeom>
            <a:avLst/>
            <a:gdLst/>
            <a:ahLst/>
            <a:cxnLst/>
            <a:rect l="l" t="t" r="r" b="b"/>
            <a:pathLst>
              <a:path w="6798589" h="6798589">
                <a:moveTo>
                  <a:pt x="0" y="0"/>
                </a:moveTo>
                <a:lnTo>
                  <a:pt x="6798589" y="0"/>
                </a:lnTo>
                <a:lnTo>
                  <a:pt x="6798589" y="6798589"/>
                </a:lnTo>
                <a:lnTo>
                  <a:pt x="0" y="6798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-1056615" y="5340771"/>
            <a:ext cx="6798589" cy="6798589"/>
          </a:xfrm>
          <a:custGeom>
            <a:avLst/>
            <a:gdLst/>
            <a:ahLst/>
            <a:cxnLst/>
            <a:rect l="l" t="t" r="r" b="b"/>
            <a:pathLst>
              <a:path w="6798589" h="6798589">
                <a:moveTo>
                  <a:pt x="6798589" y="0"/>
                </a:moveTo>
                <a:lnTo>
                  <a:pt x="0" y="0"/>
                </a:lnTo>
                <a:lnTo>
                  <a:pt x="0" y="6798589"/>
                </a:lnTo>
                <a:lnTo>
                  <a:pt x="6798589" y="6798589"/>
                </a:lnTo>
                <a:lnTo>
                  <a:pt x="67985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F2F3F-DB81-AF2C-C7AE-348F5536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98" y="1661601"/>
            <a:ext cx="7248051" cy="4330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2C91BA-654A-EB08-309F-D49753C9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1904722"/>
            <a:ext cx="8754697" cy="2743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4DF56E-9ADD-5233-D6BF-2DDCC36FE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0" y="5363631"/>
            <a:ext cx="8326012" cy="2210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8D1C98-1316-A650-DF24-30E90692D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283" y="7856020"/>
            <a:ext cx="8297433" cy="20005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106489" y="2848214"/>
            <a:ext cx="13343311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• Improve model performance using hyperparameter tuning and ensemble techniques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• Integrate real-time transaction data for dynamic predictions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• Add smarter category-wise overspending alerts in the dashboard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• Extend the dashboard into a mobile-friendly application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304008" y="-41148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lnSpc>
                <a:spcPts val="6365"/>
              </a:lnSpc>
            </a:pPr>
            <a:endParaRPr lang="en-US" spc="-335" dirty="0">
              <a:solidFill>
                <a:schemeClr val="bg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029700" y="673305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97C51-398A-3F3B-6151-9274313E3641}"/>
              </a:ext>
            </a:extLst>
          </p:cNvPr>
          <p:cNvSpPr txBox="1"/>
          <p:nvPr/>
        </p:nvSpPr>
        <p:spPr>
          <a:xfrm>
            <a:off x="6096000" y="1724830"/>
            <a:ext cx="1028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spc="-335" dirty="0">
                <a:solidFill>
                  <a:srgbClr val="FFFFFF"/>
                </a:solidFill>
                <a:latin typeface="League Spartan"/>
              </a:rPr>
              <a:t>Future </a:t>
            </a:r>
            <a:r>
              <a:rPr lang="en-IN" sz="7200" dirty="0">
                <a:solidFill>
                  <a:schemeClr val="bg1"/>
                </a:solidFill>
              </a:rPr>
              <a:t> </a:t>
            </a:r>
            <a:r>
              <a:rPr lang="en-IN" sz="7200" spc="-335" dirty="0">
                <a:solidFill>
                  <a:srgbClr val="FFFFFF"/>
                </a:solidFill>
                <a:latin typeface="League Spartan"/>
              </a:rPr>
              <a:t>Improvement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7542" cy="10278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B3F77-E879-E84B-7950-D12E9BF9A5A0}"/>
              </a:ext>
            </a:extLst>
          </p:cNvPr>
          <p:cNvSpPr txBox="1"/>
          <p:nvPr/>
        </p:nvSpPr>
        <p:spPr>
          <a:xfrm>
            <a:off x="9885993" y="6401748"/>
            <a:ext cx="7208994" cy="1945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1" name="Graphic 30" descr="Smiling Face with No Fill">
            <a:extLst>
              <a:ext uri="{FF2B5EF4-FFF2-40B4-BE49-F238E27FC236}">
                <a16:creationId xmlns:a16="http://schemas.microsoft.com/office/drawing/2014/main" id="{7F22BD95-A9E2-0F15-4DFB-61373DFB8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705" y="2722979"/>
            <a:ext cx="6212640" cy="621264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379" y="-8965"/>
            <a:ext cx="9358011" cy="10295969"/>
            <a:chOff x="305" y="-5977"/>
            <a:chExt cx="6238675" cy="686397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36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155</Words>
  <Application>Microsoft Office PowerPoint</Application>
  <PresentationFormat>Custom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League Spartan</vt:lpstr>
      <vt:lpstr>Arial</vt:lpstr>
      <vt:lpstr>Abadi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SpendSense</dc:title>
  <dc:creator>Palak</dc:creator>
  <cp:lastModifiedBy>Palak.Saroop</cp:lastModifiedBy>
  <cp:revision>8</cp:revision>
  <dcterms:created xsi:type="dcterms:W3CDTF">2006-08-16T00:00:00Z</dcterms:created>
  <dcterms:modified xsi:type="dcterms:W3CDTF">2025-12-13T20:53:34Z</dcterms:modified>
  <dc:identifier>DAG6gfNmnCA</dc:identifier>
</cp:coreProperties>
</file>